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>
        <p:scale>
          <a:sx n="91" d="100"/>
          <a:sy n="91" d="100"/>
        </p:scale>
        <p:origin x="-318" y="-55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41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l">
              <a:defRPr sz="13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r">
              <a:defRPr sz="1300"/>
            </a:lvl1pPr>
          </a:lstStyle>
          <a:p>
            <a:fld id="{6EFE1635-D40B-47CA-8FB8-5866361132BF}" type="datetimeFigureOut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l">
              <a:defRPr sz="13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r">
              <a:defRPr sz="1300"/>
            </a:lvl1pPr>
          </a:lstStyle>
          <a:p>
            <a:fld id="{CFB19900-1A1F-467D-A805-F656B0F26C49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6288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l">
              <a:defRPr sz="13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4857" tIns="47428" rIns="94857" bIns="47428" rtlCol="0"/>
          <a:lstStyle>
            <a:lvl1pPr algn="r">
              <a:defRPr sz="1300"/>
            </a:lvl1pPr>
          </a:lstStyle>
          <a:p>
            <a:fld id="{180D8D19-6936-408F-B3C5-3B49B374810C}" type="datetimeFigureOut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7" tIns="47428" rIns="94857" bIns="47428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329880"/>
          </a:xfrm>
          <a:prstGeom prst="rect">
            <a:avLst/>
          </a:prstGeom>
        </p:spPr>
        <p:txBody>
          <a:bodyPr vert="horz" lIns="94857" tIns="47428" rIns="94857" bIns="47428" rtlCol="0"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l">
              <a:defRPr sz="13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4857" tIns="47428" rIns="94857" bIns="47428" rtlCol="0" anchor="b"/>
          <a:lstStyle>
            <a:lvl1pPr algn="r">
              <a:defRPr sz="1300"/>
            </a:lvl1pPr>
          </a:lstStyle>
          <a:p>
            <a:fld id="{CD1B3FE2-921C-4EB4-9C61-BFD086FC95A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76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tr-TR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tr-TR" smtClean="0"/>
              <a:pPr/>
              <a:t>23.04.2019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Düz Bağlayıcı 105"/>
          <p:cNvCxnSpPr/>
          <p:nvPr/>
        </p:nvCxnSpPr>
        <p:spPr>
          <a:xfrm flipH="1">
            <a:off x="10158175" y="3224309"/>
            <a:ext cx="10835" cy="1021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Düz Bağlayıcı 102"/>
          <p:cNvCxnSpPr/>
          <p:nvPr/>
        </p:nvCxnSpPr>
        <p:spPr>
          <a:xfrm>
            <a:off x="4800599" y="3224309"/>
            <a:ext cx="0" cy="161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Düz Bağlayıcı 95"/>
          <p:cNvCxnSpPr/>
          <p:nvPr/>
        </p:nvCxnSpPr>
        <p:spPr>
          <a:xfrm>
            <a:off x="6953061" y="4054074"/>
            <a:ext cx="0" cy="986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Düz Bağlayıcı 72"/>
          <p:cNvCxnSpPr/>
          <p:nvPr/>
        </p:nvCxnSpPr>
        <p:spPr>
          <a:xfrm>
            <a:off x="1894703" y="4043974"/>
            <a:ext cx="0" cy="871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823815" y="788811"/>
            <a:ext cx="3962400" cy="1540565"/>
          </a:xfrm>
        </p:spPr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tr-TR" sz="32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  <a:t/>
            </a:r>
            <a:br>
              <a:rPr lang="tr-TR" sz="3200" b="0" i="0" dirty="0" smtClean="0">
                <a:solidFill>
                  <a:schemeClr val="tx1"/>
                </a:solidFill>
                <a:latin typeface="Cambria"/>
                <a:ea typeface="+mj-ea"/>
                <a:cs typeface="+mj-cs"/>
              </a:rPr>
            </a:br>
            <a:r>
              <a:rPr lang="tr-TR" dirty="0" smtClean="0">
                <a:latin typeface="Cambria"/>
              </a:rPr>
              <a:t>Organizasyon Şeması (2018-2022)</a:t>
            </a:r>
            <a:endParaRPr lang="tr-TR" sz="3200" b="0" i="0" dirty="0">
              <a:solidFill>
                <a:schemeClr val="tx1"/>
              </a:solidFill>
              <a:latin typeface="Cambria"/>
              <a:ea typeface="+mj-ea"/>
              <a:cs typeface="+mj-cs"/>
            </a:endParaRPr>
          </a:p>
        </p:txBody>
      </p:sp>
      <p:sp>
        <p:nvSpPr>
          <p:cNvPr id="3" name="Serbest Form 2"/>
          <p:cNvSpPr/>
          <p:nvPr/>
        </p:nvSpPr>
        <p:spPr>
          <a:xfrm>
            <a:off x="7375300" y="-79807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Meclis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erbest Form 4"/>
          <p:cNvSpPr/>
          <p:nvPr/>
        </p:nvSpPr>
        <p:spPr>
          <a:xfrm>
            <a:off x="6648458" y="573779"/>
            <a:ext cx="1181119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81119" y="0"/>
                </a:moveTo>
                <a:lnTo>
                  <a:pt x="1181119" y="121140"/>
                </a:lnTo>
                <a:lnTo>
                  <a:pt x="0" y="121140"/>
                </a:lnTo>
                <a:lnTo>
                  <a:pt x="0" y="2422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Serbest Form 6"/>
          <p:cNvSpPr/>
          <p:nvPr/>
        </p:nvSpPr>
        <p:spPr>
          <a:xfrm>
            <a:off x="6194181" y="768176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Disiplin  Kurulu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Serbest Form 7"/>
          <p:cNvSpPr/>
          <p:nvPr/>
        </p:nvSpPr>
        <p:spPr>
          <a:xfrm>
            <a:off x="7783857" y="573779"/>
            <a:ext cx="91440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422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Serbest Form 8"/>
          <p:cNvSpPr/>
          <p:nvPr/>
        </p:nvSpPr>
        <p:spPr>
          <a:xfrm>
            <a:off x="7375300" y="768176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Yönetim Kurulu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Serbest Form 9"/>
          <p:cNvSpPr/>
          <p:nvPr/>
        </p:nvSpPr>
        <p:spPr>
          <a:xfrm>
            <a:off x="7783857" y="1421762"/>
            <a:ext cx="91440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422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rbest Form 10"/>
          <p:cNvSpPr/>
          <p:nvPr/>
        </p:nvSpPr>
        <p:spPr>
          <a:xfrm>
            <a:off x="7375300" y="1616159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Genel Sekreter 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Serbest Form 11"/>
          <p:cNvSpPr/>
          <p:nvPr/>
        </p:nvSpPr>
        <p:spPr>
          <a:xfrm>
            <a:off x="5467338" y="2269745"/>
            <a:ext cx="2362238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62238" y="0"/>
                </a:moveTo>
                <a:lnTo>
                  <a:pt x="2362238" y="121140"/>
                </a:lnTo>
                <a:lnTo>
                  <a:pt x="0" y="121140"/>
                </a:lnTo>
                <a:lnTo>
                  <a:pt x="0" y="2422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erbest Form 12"/>
          <p:cNvSpPr/>
          <p:nvPr/>
        </p:nvSpPr>
        <p:spPr>
          <a:xfrm>
            <a:off x="5013062" y="2464142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Temsilcilikler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Serbest Form 13"/>
          <p:cNvSpPr/>
          <p:nvPr/>
        </p:nvSpPr>
        <p:spPr>
          <a:xfrm>
            <a:off x="6648458" y="2269745"/>
            <a:ext cx="1181119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81119" y="0"/>
                </a:moveTo>
                <a:lnTo>
                  <a:pt x="1181119" y="121140"/>
                </a:lnTo>
                <a:lnTo>
                  <a:pt x="0" y="121140"/>
                </a:lnTo>
                <a:lnTo>
                  <a:pt x="0" y="2422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Serbest Form 14"/>
          <p:cNvSpPr/>
          <p:nvPr/>
        </p:nvSpPr>
        <p:spPr>
          <a:xfrm>
            <a:off x="6194181" y="2464142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Danışmanlar ve Eksperler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Serbest Form 15"/>
          <p:cNvSpPr/>
          <p:nvPr/>
        </p:nvSpPr>
        <p:spPr>
          <a:xfrm>
            <a:off x="7783857" y="2269745"/>
            <a:ext cx="91440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422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Serbest Form 16"/>
          <p:cNvSpPr/>
          <p:nvPr/>
        </p:nvSpPr>
        <p:spPr>
          <a:xfrm>
            <a:off x="7375300" y="2464142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Kalite Yönetim Temsilcisi KYT(1)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Serbest Form 18"/>
          <p:cNvSpPr/>
          <p:nvPr/>
        </p:nvSpPr>
        <p:spPr>
          <a:xfrm>
            <a:off x="4346323" y="3288954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Sanayi Hizmetleri Birimi 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Serbest Form 20"/>
          <p:cNvSpPr/>
          <p:nvPr/>
        </p:nvSpPr>
        <p:spPr>
          <a:xfrm>
            <a:off x="1556596" y="4150247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Destek Hizmetler ve Organizasyon Birimi</a:t>
            </a:r>
            <a:r>
              <a:rPr lang="tr-TR" sz="9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9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(1)</a:t>
            </a:r>
            <a:endParaRPr lang="tr-TR" sz="900" b="0" kern="1200" noProof="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Serbest Form 22"/>
          <p:cNvSpPr/>
          <p:nvPr/>
        </p:nvSpPr>
        <p:spPr>
          <a:xfrm>
            <a:off x="4810322" y="4970563"/>
            <a:ext cx="92321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Sanayi Belgeleri ve </a:t>
            </a:r>
            <a:r>
              <a:rPr lang="tr-TR" sz="900" b="1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Üye </a:t>
            </a: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Hizmetleri Birimi(1)</a:t>
            </a:r>
          </a:p>
        </p:txBody>
      </p:sp>
      <p:sp>
        <p:nvSpPr>
          <p:cNvPr id="25" name="Serbest Form 24"/>
          <p:cNvSpPr/>
          <p:nvPr/>
        </p:nvSpPr>
        <p:spPr>
          <a:xfrm>
            <a:off x="2598998" y="4150247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Yazı İşleri Birimi 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Serbest Form 26"/>
          <p:cNvSpPr/>
          <p:nvPr/>
        </p:nvSpPr>
        <p:spPr>
          <a:xfrm>
            <a:off x="1933637" y="5001766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Meslek Komiteleri Birimi(1)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Serbest Form 28"/>
          <p:cNvSpPr/>
          <p:nvPr/>
        </p:nvSpPr>
        <p:spPr>
          <a:xfrm>
            <a:off x="3832916" y="4988693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Bilgi İşlem Birimi 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Serbest Form 30"/>
          <p:cNvSpPr/>
          <p:nvPr/>
        </p:nvSpPr>
        <p:spPr>
          <a:xfrm>
            <a:off x="981828" y="5001765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Teknik Hizmetler Birimi (2)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Serbest Form 32"/>
          <p:cNvSpPr/>
          <p:nvPr/>
        </p:nvSpPr>
        <p:spPr>
          <a:xfrm>
            <a:off x="6498785" y="4156198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Ekonomik Araştırmalar ve Projeler Birimi 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Serbest Form 34"/>
          <p:cNvSpPr/>
          <p:nvPr/>
        </p:nvSpPr>
        <p:spPr>
          <a:xfrm>
            <a:off x="6764044" y="4943831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AB-Proje ve</a:t>
            </a:r>
          </a:p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Ur-Ge Birimi(1)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Serbest Form 36"/>
          <p:cNvSpPr/>
          <p:nvPr/>
        </p:nvSpPr>
        <p:spPr>
          <a:xfrm>
            <a:off x="5805386" y="4957698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İstatistik ve   </a:t>
            </a:r>
            <a:r>
              <a:rPr lang="tr-TR" sz="9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Ar-Ge Birimi</a:t>
            </a: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(1)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Serbest Form 38"/>
          <p:cNvSpPr/>
          <p:nvPr/>
        </p:nvSpPr>
        <p:spPr>
          <a:xfrm>
            <a:off x="7702006" y="4957698"/>
            <a:ext cx="908553" cy="66737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Dış Ticaret Birimi (1)</a:t>
            </a:r>
          </a:p>
        </p:txBody>
      </p:sp>
      <p:sp>
        <p:nvSpPr>
          <p:cNvPr id="41" name="Serbest Form 40"/>
          <p:cNvSpPr/>
          <p:nvPr/>
        </p:nvSpPr>
        <p:spPr>
          <a:xfrm>
            <a:off x="9737539" y="3288581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İdari-Mali Hizmetler ve Mesleki Eğitim Birimi 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Serbest Form 42"/>
          <p:cNvSpPr/>
          <p:nvPr/>
        </p:nvSpPr>
        <p:spPr>
          <a:xfrm>
            <a:off x="8996387" y="4160108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İK/</a:t>
            </a:r>
            <a:r>
              <a:rPr lang="tr-TR" sz="9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Personel Birimi (1) 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Serbest Form 44"/>
          <p:cNvSpPr/>
          <p:nvPr/>
        </p:nvSpPr>
        <p:spPr>
          <a:xfrm>
            <a:off x="9928603" y="4160108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Sicil Birimi (1</a:t>
            </a:r>
            <a:r>
              <a:rPr lang="tr-TR" sz="900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tr-TR" sz="900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Serbest Form 46"/>
          <p:cNvSpPr/>
          <p:nvPr/>
        </p:nvSpPr>
        <p:spPr>
          <a:xfrm>
            <a:off x="10877907" y="4150163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Mesleki Eğitim Belgelendirme Birimi(1)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Serbest Form 47"/>
          <p:cNvSpPr/>
          <p:nvPr/>
        </p:nvSpPr>
        <p:spPr>
          <a:xfrm>
            <a:off x="7829577" y="2269745"/>
            <a:ext cx="1181119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1140"/>
                </a:lnTo>
                <a:lnTo>
                  <a:pt x="1181119" y="121140"/>
                </a:lnTo>
                <a:lnTo>
                  <a:pt x="1181119" y="2422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9" name="Serbest Form 48"/>
          <p:cNvSpPr/>
          <p:nvPr/>
        </p:nvSpPr>
        <p:spPr>
          <a:xfrm>
            <a:off x="8556420" y="2464142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Basın Danışmanı (1</a:t>
            </a:r>
            <a:r>
              <a:rPr lang="tr-TR" sz="900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tr-TR" sz="900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Serbest Form 49"/>
          <p:cNvSpPr/>
          <p:nvPr/>
        </p:nvSpPr>
        <p:spPr>
          <a:xfrm>
            <a:off x="7829577" y="2269745"/>
            <a:ext cx="2362238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1140"/>
                </a:lnTo>
                <a:lnTo>
                  <a:pt x="2362238" y="121140"/>
                </a:lnTo>
                <a:lnTo>
                  <a:pt x="2362238" y="24228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1" name="Serbest Form 50"/>
          <p:cNvSpPr/>
          <p:nvPr/>
        </p:nvSpPr>
        <p:spPr>
          <a:xfrm>
            <a:off x="9737539" y="2464142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Özel Kalem 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Serbest Form 51"/>
          <p:cNvSpPr/>
          <p:nvPr/>
        </p:nvSpPr>
        <p:spPr>
          <a:xfrm>
            <a:off x="7829577" y="573779"/>
            <a:ext cx="1181119" cy="27420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1140"/>
                </a:lnTo>
                <a:lnTo>
                  <a:pt x="1181119" y="121140"/>
                </a:lnTo>
                <a:lnTo>
                  <a:pt x="1181119" y="242280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3" name="Serbest Form 52"/>
          <p:cNvSpPr/>
          <p:nvPr/>
        </p:nvSpPr>
        <p:spPr>
          <a:xfrm>
            <a:off x="8556420" y="768176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Meslek Komiteleri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9" name="Düz Bağlayıcı 58"/>
          <p:cNvCxnSpPr/>
          <p:nvPr/>
        </p:nvCxnSpPr>
        <p:spPr>
          <a:xfrm flipV="1">
            <a:off x="1411594" y="4896424"/>
            <a:ext cx="1911615" cy="9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Düz Bağlayıcı 62"/>
          <p:cNvCxnSpPr/>
          <p:nvPr/>
        </p:nvCxnSpPr>
        <p:spPr>
          <a:xfrm flipV="1">
            <a:off x="4287192" y="4894692"/>
            <a:ext cx="1062511" cy="13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Düz Bağlayıcı 63"/>
          <p:cNvCxnSpPr/>
          <p:nvPr/>
        </p:nvCxnSpPr>
        <p:spPr>
          <a:xfrm flipV="1">
            <a:off x="6196492" y="4883079"/>
            <a:ext cx="1845148" cy="13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Düz Bağlayıcı 69"/>
          <p:cNvCxnSpPr/>
          <p:nvPr/>
        </p:nvCxnSpPr>
        <p:spPr>
          <a:xfrm>
            <a:off x="1920072" y="4043976"/>
            <a:ext cx="5032989" cy="6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Düz Bağlayıcı 70"/>
          <p:cNvCxnSpPr/>
          <p:nvPr/>
        </p:nvCxnSpPr>
        <p:spPr>
          <a:xfrm>
            <a:off x="4800599" y="3224309"/>
            <a:ext cx="53684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Düz Bağlayıcı 73"/>
          <p:cNvCxnSpPr/>
          <p:nvPr/>
        </p:nvCxnSpPr>
        <p:spPr>
          <a:xfrm>
            <a:off x="1411594" y="4905678"/>
            <a:ext cx="0" cy="137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Düz Bağlayıcı 83"/>
          <p:cNvCxnSpPr/>
          <p:nvPr/>
        </p:nvCxnSpPr>
        <p:spPr>
          <a:xfrm>
            <a:off x="2465149" y="4493001"/>
            <a:ext cx="133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Düz Bağlayıcı 85"/>
          <p:cNvCxnSpPr/>
          <p:nvPr/>
        </p:nvCxnSpPr>
        <p:spPr>
          <a:xfrm>
            <a:off x="4287192" y="4901671"/>
            <a:ext cx="0" cy="87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Düz Bağlayıcı 89"/>
          <p:cNvCxnSpPr/>
          <p:nvPr/>
        </p:nvCxnSpPr>
        <p:spPr>
          <a:xfrm>
            <a:off x="6194181" y="4900982"/>
            <a:ext cx="0" cy="130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Düz Bağlayıcı 100"/>
          <p:cNvCxnSpPr/>
          <p:nvPr/>
        </p:nvCxnSpPr>
        <p:spPr>
          <a:xfrm flipH="1">
            <a:off x="8039329" y="4883079"/>
            <a:ext cx="2311" cy="118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Düz Bağlayıcı 109"/>
          <p:cNvCxnSpPr/>
          <p:nvPr/>
        </p:nvCxnSpPr>
        <p:spPr>
          <a:xfrm>
            <a:off x="8321953" y="4038361"/>
            <a:ext cx="30509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Düz Bağlayıcı 113"/>
          <p:cNvCxnSpPr/>
          <p:nvPr/>
        </p:nvCxnSpPr>
        <p:spPr>
          <a:xfrm>
            <a:off x="8321953" y="4046599"/>
            <a:ext cx="0" cy="12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Düz Bağlayıcı 119"/>
          <p:cNvCxnSpPr/>
          <p:nvPr/>
        </p:nvCxnSpPr>
        <p:spPr>
          <a:xfrm>
            <a:off x="11372934" y="4038361"/>
            <a:ext cx="0" cy="12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Düz Bağlayıcı 124"/>
          <p:cNvCxnSpPr/>
          <p:nvPr/>
        </p:nvCxnSpPr>
        <p:spPr>
          <a:xfrm>
            <a:off x="7829576" y="3149651"/>
            <a:ext cx="0" cy="74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Düz Bağlayıcı 129"/>
          <p:cNvCxnSpPr/>
          <p:nvPr/>
        </p:nvCxnSpPr>
        <p:spPr>
          <a:xfrm>
            <a:off x="2474206" y="4905678"/>
            <a:ext cx="0" cy="1163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Düz Bağlayıcı 131"/>
          <p:cNvCxnSpPr/>
          <p:nvPr/>
        </p:nvCxnSpPr>
        <p:spPr>
          <a:xfrm>
            <a:off x="4798539" y="3959171"/>
            <a:ext cx="0" cy="978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Düz Bağlayıcı 71"/>
          <p:cNvCxnSpPr/>
          <p:nvPr/>
        </p:nvCxnSpPr>
        <p:spPr>
          <a:xfrm>
            <a:off x="5332364" y="4885764"/>
            <a:ext cx="1763" cy="154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Serbest Form 81"/>
          <p:cNvSpPr/>
          <p:nvPr/>
        </p:nvSpPr>
        <p:spPr>
          <a:xfrm>
            <a:off x="2871599" y="4988692"/>
            <a:ext cx="908553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0" kern="1200" noProof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Santral Hizmetleri Birimi (1)</a:t>
            </a:r>
            <a:endParaRPr lang="tr-TR" sz="900" b="0" kern="1200" noProof="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5" name="Düz Bağlayıcı 84"/>
          <p:cNvCxnSpPr/>
          <p:nvPr/>
        </p:nvCxnSpPr>
        <p:spPr>
          <a:xfrm>
            <a:off x="3313159" y="4886314"/>
            <a:ext cx="548" cy="154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erbest Form 90"/>
          <p:cNvSpPr/>
          <p:nvPr/>
        </p:nvSpPr>
        <p:spPr>
          <a:xfrm>
            <a:off x="7859751" y="4172771"/>
            <a:ext cx="1078249" cy="685509"/>
          </a:xfrm>
          <a:custGeom>
            <a:avLst/>
            <a:gdLst>
              <a:gd name="connsiteX0" fmla="*/ 0 w 908553"/>
              <a:gd name="connsiteY0" fmla="*/ 60570 h 605702"/>
              <a:gd name="connsiteX1" fmla="*/ 60570 w 908553"/>
              <a:gd name="connsiteY1" fmla="*/ 0 h 605702"/>
              <a:gd name="connsiteX2" fmla="*/ 847983 w 908553"/>
              <a:gd name="connsiteY2" fmla="*/ 0 h 605702"/>
              <a:gd name="connsiteX3" fmla="*/ 908553 w 908553"/>
              <a:gd name="connsiteY3" fmla="*/ 60570 h 605702"/>
              <a:gd name="connsiteX4" fmla="*/ 908553 w 908553"/>
              <a:gd name="connsiteY4" fmla="*/ 545132 h 605702"/>
              <a:gd name="connsiteX5" fmla="*/ 847983 w 908553"/>
              <a:gd name="connsiteY5" fmla="*/ 605702 h 605702"/>
              <a:gd name="connsiteX6" fmla="*/ 60570 w 908553"/>
              <a:gd name="connsiteY6" fmla="*/ 605702 h 605702"/>
              <a:gd name="connsiteX7" fmla="*/ 0 w 908553"/>
              <a:gd name="connsiteY7" fmla="*/ 545132 h 605702"/>
              <a:gd name="connsiteX8" fmla="*/ 0 w 908553"/>
              <a:gd name="connsiteY8" fmla="*/ 60570 h 60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8553" h="605702">
                <a:moveTo>
                  <a:pt x="0" y="60570"/>
                </a:moveTo>
                <a:cubicBezTo>
                  <a:pt x="0" y="27118"/>
                  <a:pt x="27118" y="0"/>
                  <a:pt x="60570" y="0"/>
                </a:cubicBezTo>
                <a:lnTo>
                  <a:pt x="847983" y="0"/>
                </a:lnTo>
                <a:cubicBezTo>
                  <a:pt x="881435" y="0"/>
                  <a:pt x="908553" y="27118"/>
                  <a:pt x="908553" y="60570"/>
                </a:cubicBezTo>
                <a:lnTo>
                  <a:pt x="908553" y="545132"/>
                </a:lnTo>
                <a:cubicBezTo>
                  <a:pt x="908553" y="578584"/>
                  <a:pt x="881435" y="605702"/>
                  <a:pt x="847983" y="605702"/>
                </a:cubicBezTo>
                <a:lnTo>
                  <a:pt x="60570" y="605702"/>
                </a:lnTo>
                <a:cubicBezTo>
                  <a:pt x="27118" y="605702"/>
                  <a:pt x="0" y="578584"/>
                  <a:pt x="0" y="545132"/>
                </a:cubicBezTo>
                <a:lnTo>
                  <a:pt x="0" y="605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2030" tIns="52030" rIns="52030" bIns="52030" numCol="1" spcCol="1270" anchor="ctr" anchorCtr="0">
            <a:noAutofit/>
          </a:bodyPr>
          <a:lstStyle/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Mali Hizmetler</a:t>
            </a:r>
          </a:p>
          <a:p>
            <a:pPr lvl="0" algn="ctr" defTabSz="4000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900" b="1" kern="1200" noProof="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Birimi (1)</a:t>
            </a:r>
            <a:endParaRPr lang="tr-TR" sz="900" b="1" kern="1200" noProof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2" name="Düz Bağlayıcı 91"/>
          <p:cNvCxnSpPr/>
          <p:nvPr/>
        </p:nvCxnSpPr>
        <p:spPr>
          <a:xfrm flipH="1">
            <a:off x="9448800" y="4038361"/>
            <a:ext cx="3728" cy="129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etin kutusu 75"/>
          <p:cNvSpPr txBox="1"/>
          <p:nvPr/>
        </p:nvSpPr>
        <p:spPr>
          <a:xfrm>
            <a:off x="98181" y="6414501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50" dirty="0" smtClean="0"/>
              <a:t>Not: Mevcut Çalışan Sayısı (Kırmızı):</a:t>
            </a:r>
            <a:r>
              <a:rPr lang="tr-TR" sz="1050" dirty="0" smtClean="0"/>
              <a:t>14  </a:t>
            </a:r>
            <a:r>
              <a:rPr lang="tr-TR" sz="1050" dirty="0" smtClean="0"/>
              <a:t>Boş </a:t>
            </a:r>
            <a:r>
              <a:rPr lang="tr-TR" sz="1050" dirty="0" smtClean="0"/>
              <a:t>Kadro:8   </a:t>
            </a:r>
            <a:r>
              <a:rPr lang="tr-TR" sz="1050" dirty="0" smtClean="0"/>
              <a:t>Toplam Kadro:22 Kişi</a:t>
            </a:r>
          </a:p>
        </p:txBody>
      </p:sp>
      <p:pic>
        <p:nvPicPr>
          <p:cNvPr id="65" name="Picture 5" descr="logo alt yazıl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8" t="19974" r="1984" b="20018"/>
          <a:stretch>
            <a:fillRect/>
          </a:stretch>
        </p:blipFill>
        <p:spPr bwMode="auto">
          <a:xfrm>
            <a:off x="1823908" y="237683"/>
            <a:ext cx="1825257" cy="1063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" name="Düz Bağlayıcı 65"/>
          <p:cNvCxnSpPr/>
          <p:nvPr/>
        </p:nvCxnSpPr>
        <p:spPr>
          <a:xfrm>
            <a:off x="3020904" y="4054074"/>
            <a:ext cx="0" cy="121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7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Chart03_16X9_TP102787972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yerarşik kuruluş şeması (geniş ekran).potx" id="{2F4E1A17-893E-41CA-ABD5-BCC095BACCDB}" vid="{47291ABD-37D9-4421-B519-58BBB92D77AB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829843-FC72-447F-8D43-FE5DBA736A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Hiyerarşik kuruluş şeması (geniş ekran)</Template>
  <TotalTime>0</TotalTime>
  <Words>150</Words>
  <Application>Microsoft Office PowerPoint</Application>
  <PresentationFormat>Geniş ekran</PresentationFormat>
  <Paragraphs>31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Segoe UI</vt:lpstr>
      <vt:lpstr>Wingdings 2</vt:lpstr>
      <vt:lpstr>OrgChart03_16X9_TP102787972</vt:lpstr>
      <vt:lpstr> Organizasyon Şeması (2018-2022)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2016-08-22T10:47:22Z</dcterms:created>
  <dcterms:modified xsi:type="dcterms:W3CDTF">2019-04-23T06:25:41Z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TC027879739991</vt:lpwstr>
  </property>
</Properties>
</file>